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</p:sldIdLst>
  <p:sldSz cx="25199975" cy="32399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2FF"/>
    <a:srgbClr val="CCCCFF"/>
    <a:srgbClr val="69B4FF"/>
    <a:srgbClr val="99CCFF"/>
    <a:srgbClr val="35394D"/>
    <a:srgbClr val="9999FF"/>
    <a:srgbClr val="006666"/>
    <a:srgbClr val="FFFFFF"/>
    <a:srgbClr val="008080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87888E-E506-4D31-9E7D-89EB2015DEF1}" v="6" dt="2022-05-09T16:06:03.02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3" autoAdjust="0"/>
    <p:restoredTop sz="94660"/>
  </p:normalViewPr>
  <p:slideViewPr>
    <p:cSldViewPr snapToGrid="0">
      <p:cViewPr varScale="1">
        <p:scale>
          <a:sx n="18" d="100"/>
          <a:sy n="18" d="100"/>
        </p:scale>
        <p:origin x="1574" y="12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7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6F76F1-7576-43B4-B1B4-176BBB023E74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tr-TR"/>
        </a:p>
      </dgm:t>
    </dgm:pt>
    <dgm:pt modelId="{8DB7B140-ACB2-49E5-8626-2B6FDE14FFAB}" type="pres">
      <dgm:prSet presAssocID="{606F76F1-7576-43B4-B1B4-176BBB023E74}" presName="Name0" presStyleCnt="0">
        <dgm:presLayoutVars>
          <dgm:dir/>
          <dgm:resizeHandles val="exact"/>
        </dgm:presLayoutVars>
      </dgm:prSet>
      <dgm:spPr/>
    </dgm:pt>
  </dgm:ptLst>
  <dgm:cxnLst>
    <dgm:cxn modelId="{622AF3C9-76E7-43EF-81B6-64C8D6C2B626}" type="presOf" srcId="{606F76F1-7576-43B4-B1B4-176BBB023E74}" destId="{8DB7B140-ACB2-49E5-8626-2B6FDE14FFAB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Başlık Slaydı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89998" y="5302386"/>
            <a:ext cx="21419979" cy="11279752"/>
          </a:xfrm>
        </p:spPr>
        <p:txBody>
          <a:bodyPr anchor="b"/>
          <a:lstStyle>
            <a:lvl1pPr algn="ctr">
              <a:defRPr sz="16535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49997" y="17017128"/>
            <a:ext cx="18899981" cy="7822326"/>
          </a:xfrm>
        </p:spPr>
        <p:txBody>
          <a:bodyPr/>
          <a:lstStyle>
            <a:lvl1pPr marL="0" indent="0" algn="ctr">
              <a:buNone/>
              <a:defRPr sz="6614"/>
            </a:lvl1pPr>
            <a:lvl2pPr marL="1259997" indent="0" algn="ctr">
              <a:buNone/>
              <a:defRPr sz="5512"/>
            </a:lvl2pPr>
            <a:lvl3pPr marL="2519995" indent="0" algn="ctr">
              <a:buNone/>
              <a:defRPr sz="4961"/>
            </a:lvl3pPr>
            <a:lvl4pPr marL="3779992" indent="0" algn="ctr">
              <a:buNone/>
              <a:defRPr sz="4409"/>
            </a:lvl4pPr>
            <a:lvl5pPr marL="5039990" indent="0" algn="ctr">
              <a:buNone/>
              <a:defRPr sz="4409"/>
            </a:lvl5pPr>
            <a:lvl6pPr marL="6299987" indent="0" algn="ctr">
              <a:buNone/>
              <a:defRPr sz="4409"/>
            </a:lvl6pPr>
            <a:lvl7pPr marL="7559985" indent="0" algn="ctr">
              <a:buNone/>
              <a:defRPr sz="4409"/>
            </a:lvl7pPr>
            <a:lvl8pPr marL="8819982" indent="0" algn="ctr">
              <a:buNone/>
              <a:defRPr sz="4409"/>
            </a:lvl8pPr>
            <a:lvl9pPr marL="10079980" indent="0" algn="ctr">
              <a:buNone/>
              <a:defRPr sz="4409"/>
            </a:lvl9pPr>
          </a:lstStyle>
          <a:p>
            <a:r>
              <a:rPr lang="tr-TR"/>
              <a:t>Asıl alt başlık stilini düzenlemek için tıklayın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417223160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Başlık ve Dikey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858044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Dikey Başlık ve Met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8033733" y="1724962"/>
            <a:ext cx="5433745" cy="27456899"/>
          </a:xfrm>
        </p:spPr>
        <p:txBody>
          <a:bodyPr vert="eaVert"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732500" y="1724962"/>
            <a:ext cx="15986234" cy="27456899"/>
          </a:xfrm>
        </p:spPr>
        <p:txBody>
          <a:bodyPr vert="eaVert"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93227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aşlık ve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2243821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ölüm Üst Bilgis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19375" y="8077332"/>
            <a:ext cx="21734978" cy="13477201"/>
          </a:xfrm>
        </p:spPr>
        <p:txBody>
          <a:bodyPr anchor="b"/>
          <a:lstStyle>
            <a:lvl1pPr>
              <a:defRPr sz="16535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19375" y="21682033"/>
            <a:ext cx="21734978" cy="7087342"/>
          </a:xfrm>
        </p:spPr>
        <p:txBody>
          <a:bodyPr/>
          <a:lstStyle>
            <a:lvl1pPr marL="0" indent="0">
              <a:buNone/>
              <a:defRPr sz="6614">
                <a:solidFill>
                  <a:schemeClr val="tx1"/>
                </a:solidFill>
              </a:defRPr>
            </a:lvl1pPr>
            <a:lvl2pPr marL="1259997" indent="0">
              <a:buNone/>
              <a:defRPr sz="5512">
                <a:solidFill>
                  <a:schemeClr val="tx1">
                    <a:tint val="75000"/>
                  </a:schemeClr>
                </a:solidFill>
              </a:defRPr>
            </a:lvl2pPr>
            <a:lvl3pPr marL="2519995" indent="0">
              <a:buNone/>
              <a:defRPr sz="4961">
                <a:solidFill>
                  <a:schemeClr val="tx1">
                    <a:tint val="75000"/>
                  </a:schemeClr>
                </a:solidFill>
              </a:defRPr>
            </a:lvl3pPr>
            <a:lvl4pPr marL="377999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4pPr>
            <a:lvl5pPr marL="503999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5pPr>
            <a:lvl6pPr marL="6299987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6pPr>
            <a:lvl7pPr marL="7559985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7pPr>
            <a:lvl8pPr marL="8819982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8pPr>
            <a:lvl9pPr marL="10079980" indent="0">
              <a:buNone/>
              <a:defRPr sz="440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7759590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İki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732498" y="8624810"/>
            <a:ext cx="10709989" cy="2055705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757488" y="8624810"/>
            <a:ext cx="10709989" cy="20557051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8438647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Karşılaştır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1" y="1724969"/>
            <a:ext cx="21734978" cy="6262365"/>
          </a:xfrm>
        </p:spPr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5783" y="7942328"/>
            <a:ext cx="10660769" cy="3892412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35783" y="11834740"/>
            <a:ext cx="10660769" cy="1740712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757489" y="7942328"/>
            <a:ext cx="10713272" cy="3892412"/>
          </a:xfrm>
        </p:spPr>
        <p:txBody>
          <a:bodyPr anchor="b"/>
          <a:lstStyle>
            <a:lvl1pPr marL="0" indent="0">
              <a:buNone/>
              <a:defRPr sz="6614" b="1"/>
            </a:lvl1pPr>
            <a:lvl2pPr marL="1259997" indent="0">
              <a:buNone/>
              <a:defRPr sz="5512" b="1"/>
            </a:lvl2pPr>
            <a:lvl3pPr marL="2519995" indent="0">
              <a:buNone/>
              <a:defRPr sz="4961" b="1"/>
            </a:lvl3pPr>
            <a:lvl4pPr marL="3779992" indent="0">
              <a:buNone/>
              <a:defRPr sz="4409" b="1"/>
            </a:lvl4pPr>
            <a:lvl5pPr marL="5039990" indent="0">
              <a:buNone/>
              <a:defRPr sz="4409" b="1"/>
            </a:lvl5pPr>
            <a:lvl6pPr marL="6299987" indent="0">
              <a:buNone/>
              <a:defRPr sz="4409" b="1"/>
            </a:lvl6pPr>
            <a:lvl7pPr marL="7559985" indent="0">
              <a:buNone/>
              <a:defRPr sz="4409" b="1"/>
            </a:lvl7pPr>
            <a:lvl8pPr marL="8819982" indent="0">
              <a:buNone/>
              <a:defRPr sz="4409" b="1"/>
            </a:lvl8pPr>
            <a:lvl9pPr marL="10079980" indent="0">
              <a:buNone/>
              <a:defRPr sz="4409" b="1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757489" y="11834740"/>
            <a:ext cx="10713272" cy="17407120"/>
          </a:xfrm>
        </p:spPr>
        <p:txBody>
          <a:bodyPr/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817294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Yalnızca Başlı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6726496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o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33829966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Başlıklı İçe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159952"/>
            <a:ext cx="8127648" cy="7559834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13272" y="4664905"/>
            <a:ext cx="12757487" cy="23024494"/>
          </a:xfrm>
        </p:spPr>
        <p:txBody>
          <a:bodyPr/>
          <a:lstStyle>
            <a:lvl1pPr>
              <a:defRPr sz="8819"/>
            </a:lvl1pPr>
            <a:lvl2pPr>
              <a:defRPr sz="7717"/>
            </a:lvl2pPr>
            <a:lvl3pPr>
              <a:defRPr sz="6614"/>
            </a:lvl3pPr>
            <a:lvl4pPr>
              <a:defRPr sz="5512"/>
            </a:lvl4pPr>
            <a:lvl5pPr>
              <a:defRPr sz="5512"/>
            </a:lvl5pPr>
            <a:lvl6pPr>
              <a:defRPr sz="5512"/>
            </a:lvl6pPr>
            <a:lvl7pPr>
              <a:defRPr sz="5512"/>
            </a:lvl7pPr>
            <a:lvl8pPr>
              <a:defRPr sz="5512"/>
            </a:lvl8pPr>
            <a:lvl9pPr>
              <a:defRPr sz="5512"/>
            </a:lvl9pPr>
          </a:lstStyle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9719786"/>
            <a:ext cx="8127648" cy="18007107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1073233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aşlıklı Resi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35780" y="2159952"/>
            <a:ext cx="8127648" cy="7559834"/>
          </a:xfrm>
        </p:spPr>
        <p:txBody>
          <a:bodyPr anchor="b"/>
          <a:lstStyle>
            <a:lvl1pPr>
              <a:defRPr sz="8819"/>
            </a:lvl1pPr>
          </a:lstStyle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713272" y="4664905"/>
            <a:ext cx="12757487" cy="23024494"/>
          </a:xfrm>
        </p:spPr>
        <p:txBody>
          <a:bodyPr anchor="t"/>
          <a:lstStyle>
            <a:lvl1pPr marL="0" indent="0">
              <a:buNone/>
              <a:defRPr sz="8819"/>
            </a:lvl1pPr>
            <a:lvl2pPr marL="1259997" indent="0">
              <a:buNone/>
              <a:defRPr sz="7717"/>
            </a:lvl2pPr>
            <a:lvl3pPr marL="2519995" indent="0">
              <a:buNone/>
              <a:defRPr sz="6614"/>
            </a:lvl3pPr>
            <a:lvl4pPr marL="3779992" indent="0">
              <a:buNone/>
              <a:defRPr sz="5512"/>
            </a:lvl4pPr>
            <a:lvl5pPr marL="5039990" indent="0">
              <a:buNone/>
              <a:defRPr sz="5512"/>
            </a:lvl5pPr>
            <a:lvl6pPr marL="6299987" indent="0">
              <a:buNone/>
              <a:defRPr sz="5512"/>
            </a:lvl6pPr>
            <a:lvl7pPr marL="7559985" indent="0">
              <a:buNone/>
              <a:defRPr sz="5512"/>
            </a:lvl7pPr>
            <a:lvl8pPr marL="8819982" indent="0">
              <a:buNone/>
              <a:defRPr sz="5512"/>
            </a:lvl8pPr>
            <a:lvl9pPr marL="10079980" indent="0">
              <a:buNone/>
              <a:defRPr sz="5512"/>
            </a:lvl9pPr>
          </a:lstStyle>
          <a:p>
            <a:r>
              <a:rPr lang="tr-TR"/>
              <a:t>Resim eklemek için simgeye tıklayın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35780" y="9719786"/>
            <a:ext cx="8127648" cy="18007107"/>
          </a:xfrm>
        </p:spPr>
        <p:txBody>
          <a:bodyPr/>
          <a:lstStyle>
            <a:lvl1pPr marL="0" indent="0">
              <a:buNone/>
              <a:defRPr sz="4409"/>
            </a:lvl1pPr>
            <a:lvl2pPr marL="1259997" indent="0">
              <a:buNone/>
              <a:defRPr sz="3858"/>
            </a:lvl2pPr>
            <a:lvl3pPr marL="2519995" indent="0">
              <a:buNone/>
              <a:defRPr sz="3307"/>
            </a:lvl3pPr>
            <a:lvl4pPr marL="3779992" indent="0">
              <a:buNone/>
              <a:defRPr sz="2756"/>
            </a:lvl4pPr>
            <a:lvl5pPr marL="5039990" indent="0">
              <a:buNone/>
              <a:defRPr sz="2756"/>
            </a:lvl5pPr>
            <a:lvl6pPr marL="6299987" indent="0">
              <a:buNone/>
              <a:defRPr sz="2756"/>
            </a:lvl6pPr>
            <a:lvl7pPr marL="7559985" indent="0">
              <a:buNone/>
              <a:defRPr sz="2756"/>
            </a:lvl7pPr>
            <a:lvl8pPr marL="8819982" indent="0">
              <a:buNone/>
              <a:defRPr sz="2756"/>
            </a:lvl8pPr>
            <a:lvl9pPr marL="10079980" indent="0">
              <a:buNone/>
              <a:defRPr sz="2756"/>
            </a:lvl9pPr>
          </a:lstStyle>
          <a:p>
            <a:pPr lvl="0"/>
            <a:r>
              <a:rPr lang="tr-TR"/>
              <a:t>Asıl metin stillerini düzenlemek için tıklayın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tr-T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2150265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732499" y="1724969"/>
            <a:ext cx="21734978" cy="62623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tr-TR"/>
              <a:t>Asıl başlık stilini düzenlemek için tıklayın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32499" y="8624810"/>
            <a:ext cx="21734978" cy="205570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tr-TR"/>
              <a:t>Asıl metin stillerini düzenlemek için tıklayın</a:t>
            </a:r>
          </a:p>
          <a:p>
            <a:pPr lvl="1"/>
            <a:r>
              <a:rPr lang="tr-TR"/>
              <a:t>İkinci düzey</a:t>
            </a:r>
          </a:p>
          <a:p>
            <a:pPr lvl="2"/>
            <a:r>
              <a:rPr lang="tr-TR"/>
              <a:t>Üçüncü düzey</a:t>
            </a:r>
          </a:p>
          <a:p>
            <a:pPr lvl="3"/>
            <a:r>
              <a:rPr lang="tr-TR"/>
              <a:t>Dördüncü düzey</a:t>
            </a:r>
          </a:p>
          <a:p>
            <a:pPr lvl="4"/>
            <a:r>
              <a:rPr lang="tr-TR"/>
              <a:t>Beşinci düzey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732498" y="30029347"/>
            <a:ext cx="5669994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5AE272-E0F4-40E2-B902-C450012FB4B8}" type="datetimeFigureOut">
              <a:rPr lang="tr-TR" smtClean="0"/>
              <a:t>27.04.2024</a:t>
            </a:fld>
            <a:endParaRPr lang="tr-T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347492" y="30029347"/>
            <a:ext cx="8504992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tr-T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797483" y="30029347"/>
            <a:ext cx="5669994" cy="17249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307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72E9F2-D6C3-4957-AA33-1C3B925B8957}" type="slidenum">
              <a:rPr lang="tr-TR" smtClean="0"/>
              <a:t>‹#›</a:t>
            </a:fld>
            <a:endParaRPr lang="tr-TR"/>
          </a:p>
        </p:txBody>
      </p:sp>
    </p:spTree>
    <p:extLst>
      <p:ext uri="{BB962C8B-B14F-4D97-AF65-F5344CB8AC3E}">
        <p14:creationId xmlns:p14="http://schemas.microsoft.com/office/powerpoint/2010/main" val="927555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2519995" rtl="0" eaLnBrk="1" latinLnBrk="0" hangingPunct="1">
        <a:lnSpc>
          <a:spcPct val="90000"/>
        </a:lnSpc>
        <a:spcBef>
          <a:spcPct val="0"/>
        </a:spcBef>
        <a:buNone/>
        <a:defRPr sz="1212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29999" indent="-629999" algn="l" defTabSz="2519995" rtl="0" eaLnBrk="1" latinLnBrk="0" hangingPunct="1">
        <a:lnSpc>
          <a:spcPct val="90000"/>
        </a:lnSpc>
        <a:spcBef>
          <a:spcPts val="2756"/>
        </a:spcBef>
        <a:buFont typeface="Arial" panose="020B0604020202020204" pitchFamily="34" charset="0"/>
        <a:buChar char="•"/>
        <a:defRPr sz="7717" kern="1200">
          <a:solidFill>
            <a:schemeClr val="tx1"/>
          </a:solidFill>
          <a:latin typeface="+mn-lt"/>
          <a:ea typeface="+mn-ea"/>
          <a:cs typeface="+mn-cs"/>
        </a:defRPr>
      </a:lvl1pPr>
      <a:lvl2pPr marL="1889996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6614" kern="1200">
          <a:solidFill>
            <a:schemeClr val="tx1"/>
          </a:solidFill>
          <a:latin typeface="+mn-lt"/>
          <a:ea typeface="+mn-ea"/>
          <a:cs typeface="+mn-cs"/>
        </a:defRPr>
      </a:lvl2pPr>
      <a:lvl3pPr marL="3149994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5512" kern="1200">
          <a:solidFill>
            <a:schemeClr val="tx1"/>
          </a:solidFill>
          <a:latin typeface="+mn-lt"/>
          <a:ea typeface="+mn-ea"/>
          <a:cs typeface="+mn-cs"/>
        </a:defRPr>
      </a:lvl3pPr>
      <a:lvl4pPr marL="4409991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669989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929986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8189984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9449981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709979" indent="-629999" algn="l" defTabSz="2519995" rtl="0" eaLnBrk="1" latinLnBrk="0" hangingPunct="1">
        <a:lnSpc>
          <a:spcPct val="90000"/>
        </a:lnSpc>
        <a:spcBef>
          <a:spcPts val="1378"/>
        </a:spcBef>
        <a:buFont typeface="Arial" panose="020B0604020202020204" pitchFamily="34" charset="0"/>
        <a:buChar char="•"/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1pPr>
      <a:lvl2pPr marL="1259997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2pPr>
      <a:lvl3pPr marL="2519995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3pPr>
      <a:lvl4pPr marL="3779992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4pPr>
      <a:lvl5pPr marL="503999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5pPr>
      <a:lvl6pPr marL="6299987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6pPr>
      <a:lvl7pPr marL="7559985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7pPr>
      <a:lvl8pPr marL="8819982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8pPr>
      <a:lvl9pPr marL="10079980" algn="l" defTabSz="2519995" rtl="0" eaLnBrk="1" latinLnBrk="0" hangingPunct="1">
        <a:defRPr sz="496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18" Type="http://schemas.openxmlformats.org/officeDocument/2006/relationships/diagramLayout" Target="../diagrams/layout1.xml"/><Relationship Id="rId3" Type="http://schemas.openxmlformats.org/officeDocument/2006/relationships/image" Target="../media/image2.png"/><Relationship Id="rId21" Type="http://schemas.microsoft.com/office/2007/relationships/diagramDrawing" Target="../diagrams/drawing1.xml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17" Type="http://schemas.openxmlformats.org/officeDocument/2006/relationships/diagramData" Target="../diagrams/data1.xml"/><Relationship Id="rId2" Type="http://schemas.openxmlformats.org/officeDocument/2006/relationships/image" Target="../media/image1.png"/><Relationship Id="rId16" Type="http://schemas.openxmlformats.org/officeDocument/2006/relationships/image" Target="../media/image15.png"/><Relationship Id="rId20" Type="http://schemas.openxmlformats.org/officeDocument/2006/relationships/diagramColors" Target="../diagrams/colors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24" Type="http://schemas.openxmlformats.org/officeDocument/2006/relationships/image" Target="../media/image18.png"/><Relationship Id="rId5" Type="http://schemas.openxmlformats.org/officeDocument/2006/relationships/image" Target="../media/image4.png"/><Relationship Id="rId15" Type="http://schemas.openxmlformats.org/officeDocument/2006/relationships/image" Target="../media/image14.png"/><Relationship Id="rId23" Type="http://schemas.openxmlformats.org/officeDocument/2006/relationships/image" Target="../media/image17.jpeg"/><Relationship Id="rId10" Type="http://schemas.openxmlformats.org/officeDocument/2006/relationships/image" Target="../media/image9.png"/><Relationship Id="rId19" Type="http://schemas.openxmlformats.org/officeDocument/2006/relationships/diagramQuickStyle" Target="../diagrams/quickStyle1.xml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Relationship Id="rId22" Type="http://schemas.openxmlformats.org/officeDocument/2006/relationships/image" Target="../media/image1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  <a:alpha val="8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Resim 24">
            <a:extLst>
              <a:ext uri="{FF2B5EF4-FFF2-40B4-BE49-F238E27FC236}">
                <a16:creationId xmlns:a16="http://schemas.microsoft.com/office/drawing/2014/main" id="{07AB82BF-0F81-87C2-4939-70A1C4E1EE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131" y="2098345"/>
            <a:ext cx="3600000" cy="3600000"/>
          </a:xfrm>
          <a:prstGeom prst="rect">
            <a:avLst/>
          </a:prstGeom>
        </p:spPr>
      </p:pic>
      <p:pic>
        <p:nvPicPr>
          <p:cNvPr id="29" name="Resim 28">
            <a:extLst>
              <a:ext uri="{FF2B5EF4-FFF2-40B4-BE49-F238E27FC236}">
                <a16:creationId xmlns:a16="http://schemas.microsoft.com/office/drawing/2014/main" id="{5FA7F39D-6215-0677-DFA4-DFC9F98D39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5773" y="2098345"/>
            <a:ext cx="3564000" cy="3573903"/>
          </a:xfrm>
          <a:prstGeom prst="rect">
            <a:avLst/>
          </a:prstGeom>
        </p:spPr>
      </p:pic>
      <p:pic>
        <p:nvPicPr>
          <p:cNvPr id="3" name="Resim 2" descr="metin, logo, daire, amblem içeren bir resim&#10;&#10;Açıklama otomatik olarak oluşturuldu">
            <a:extLst>
              <a:ext uri="{FF2B5EF4-FFF2-40B4-BE49-F238E27FC236}">
                <a16:creationId xmlns:a16="http://schemas.microsoft.com/office/drawing/2014/main" id="{EEB03729-0855-E00C-957B-54DEB30B6B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1235" y="-834849"/>
            <a:ext cx="8017503" cy="8015580"/>
          </a:xfrm>
          <a:prstGeom prst="rect">
            <a:avLst/>
          </a:prstGeom>
        </p:spPr>
      </p:pic>
      <p:sp>
        <p:nvSpPr>
          <p:cNvPr id="5" name="Akış Çizelgesi: Bağlayıcı 4">
            <a:extLst>
              <a:ext uri="{FF2B5EF4-FFF2-40B4-BE49-F238E27FC236}">
                <a16:creationId xmlns:a16="http://schemas.microsoft.com/office/drawing/2014/main" id="{89C97785-63FB-BB96-2481-B054BA3BED50}"/>
              </a:ext>
            </a:extLst>
          </p:cNvPr>
          <p:cNvSpPr/>
          <p:nvPr/>
        </p:nvSpPr>
        <p:spPr>
          <a:xfrm>
            <a:off x="16608738" y="2098344"/>
            <a:ext cx="3564000" cy="3573903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3600" dirty="0"/>
              <a:t>ÜNİVERSİTE LOGONZ</a:t>
            </a:r>
          </a:p>
        </p:txBody>
      </p:sp>
      <p:sp>
        <p:nvSpPr>
          <p:cNvPr id="6" name="Akış Çizelgesi: Bağlayıcı 5">
            <a:extLst>
              <a:ext uri="{FF2B5EF4-FFF2-40B4-BE49-F238E27FC236}">
                <a16:creationId xmlns:a16="http://schemas.microsoft.com/office/drawing/2014/main" id="{10614C84-E5B4-0637-B4A0-5EDF3C9388DF}"/>
              </a:ext>
            </a:extLst>
          </p:cNvPr>
          <p:cNvSpPr/>
          <p:nvPr/>
        </p:nvSpPr>
        <p:spPr>
          <a:xfrm>
            <a:off x="21062241" y="2124442"/>
            <a:ext cx="3564000" cy="3573903"/>
          </a:xfrm>
          <a:prstGeom prst="flowChartConnector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tr-TR" sz="4000" dirty="0"/>
              <a:t>FAKÜLTE LOGONUZ</a:t>
            </a:r>
          </a:p>
        </p:txBody>
      </p:sp>
      <p:pic>
        <p:nvPicPr>
          <p:cNvPr id="21" name="object 13">
            <a:extLst>
              <a:ext uri="{FF2B5EF4-FFF2-40B4-BE49-F238E27FC236}">
                <a16:creationId xmlns:a16="http://schemas.microsoft.com/office/drawing/2014/main" id="{714C45ED-3287-0D40-5A33-788896464791}"/>
              </a:ext>
            </a:extLst>
          </p:cNvPr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0717241" y="1784393"/>
            <a:ext cx="4254000" cy="4254000"/>
          </a:xfrm>
          <a:prstGeom prst="rect">
            <a:avLst/>
          </a:prstGeom>
        </p:spPr>
      </p:pic>
      <p:pic>
        <p:nvPicPr>
          <p:cNvPr id="27" name="object 14">
            <a:extLst>
              <a:ext uri="{FF2B5EF4-FFF2-40B4-BE49-F238E27FC236}">
                <a16:creationId xmlns:a16="http://schemas.microsoft.com/office/drawing/2014/main" id="{EEB4858F-2B71-710A-28D8-E63FFAC24A33}"/>
              </a:ext>
            </a:extLst>
          </p:cNvPr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6496072" y="2001382"/>
            <a:ext cx="3789333" cy="3798667"/>
          </a:xfrm>
          <a:prstGeom prst="rect">
            <a:avLst/>
          </a:prstGeom>
        </p:spPr>
      </p:pic>
      <p:sp>
        <p:nvSpPr>
          <p:cNvPr id="50" name="Metin kutusu 49">
            <a:extLst>
              <a:ext uri="{FF2B5EF4-FFF2-40B4-BE49-F238E27FC236}">
                <a16:creationId xmlns:a16="http://schemas.microsoft.com/office/drawing/2014/main" id="{C7AA4536-4A25-8A7D-7F67-EA4FAAA5DDF9}"/>
              </a:ext>
            </a:extLst>
          </p:cNvPr>
          <p:cNvSpPr txBox="1"/>
          <p:nvPr/>
        </p:nvSpPr>
        <p:spPr>
          <a:xfrm>
            <a:off x="228735" y="6661604"/>
            <a:ext cx="24971240" cy="3594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tr-TR" sz="5000" b="1" u="none" strike="noStrike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TOHUM ÇİMLENME TAHMİNİ</a:t>
            </a:r>
            <a:endParaRPr lang="tr-TR" sz="5000" u="none" strike="noStrike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br>
              <a:rPr lang="tr-TR" sz="6600" b="0" dirty="0">
                <a:effectLst/>
              </a:rPr>
            </a:br>
            <a:r>
              <a:rPr lang="tr-TR" sz="3200" b="1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Latife Rabia POLAT</a:t>
            </a:r>
            <a:endParaRPr lang="tr-TR" sz="3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r-TR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Akdeniz Üniversitesi, Mühendislik Fakültesi, Elektrik- Elektronik Mühendisliği Bölümü, Antalya/Türkiye</a:t>
            </a:r>
            <a:endParaRPr lang="tr-TR" sz="32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  <a:p>
            <a:pPr marL="0" marR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tr-TR" sz="3200" kern="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ORCID No: 0009-0006-6376-2805</a:t>
            </a:r>
            <a:endParaRPr lang="tr-TR" sz="3200" dirty="0"/>
          </a:p>
        </p:txBody>
      </p:sp>
      <p:pic>
        <p:nvPicPr>
          <p:cNvPr id="1057" name="Resim 1056">
            <a:extLst>
              <a:ext uri="{FF2B5EF4-FFF2-40B4-BE49-F238E27FC236}">
                <a16:creationId xmlns:a16="http://schemas.microsoft.com/office/drawing/2014/main" id="{566754B7-5565-8BFF-297B-B12E396D2B4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4320" t="12281" r="10897" b="15149"/>
          <a:stretch/>
        </p:blipFill>
        <p:spPr>
          <a:xfrm>
            <a:off x="10813226" y="26486987"/>
            <a:ext cx="5375603" cy="2934327"/>
          </a:xfrm>
          <a:prstGeom prst="rect">
            <a:avLst/>
          </a:prstGeom>
        </p:spPr>
      </p:pic>
      <p:pic>
        <p:nvPicPr>
          <p:cNvPr id="1061" name="Resim 1060">
            <a:extLst>
              <a:ext uri="{FF2B5EF4-FFF2-40B4-BE49-F238E27FC236}">
                <a16:creationId xmlns:a16="http://schemas.microsoft.com/office/drawing/2014/main" id="{5AC5779D-E0B1-5794-BD97-44C111BFDF7F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3562" t="8994" r="33099" b="15150"/>
          <a:stretch/>
        </p:blipFill>
        <p:spPr>
          <a:xfrm>
            <a:off x="3694993" y="22881569"/>
            <a:ext cx="3538015" cy="4528163"/>
          </a:xfrm>
          <a:prstGeom prst="rect">
            <a:avLst/>
          </a:prstGeom>
        </p:spPr>
      </p:pic>
      <p:pic>
        <p:nvPicPr>
          <p:cNvPr id="1065" name="Resim 1064">
            <a:extLst>
              <a:ext uri="{FF2B5EF4-FFF2-40B4-BE49-F238E27FC236}">
                <a16:creationId xmlns:a16="http://schemas.microsoft.com/office/drawing/2014/main" id="{D94A9E42-C858-E268-518E-95A12351009D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33562" t="10212" r="33814" b="13202"/>
          <a:stretch/>
        </p:blipFill>
        <p:spPr>
          <a:xfrm>
            <a:off x="7205101" y="22915192"/>
            <a:ext cx="3459874" cy="4568737"/>
          </a:xfrm>
          <a:prstGeom prst="rect">
            <a:avLst/>
          </a:prstGeom>
        </p:spPr>
      </p:pic>
      <p:pic>
        <p:nvPicPr>
          <p:cNvPr id="1067" name="Resim 1066">
            <a:extLst>
              <a:ext uri="{FF2B5EF4-FFF2-40B4-BE49-F238E27FC236}">
                <a16:creationId xmlns:a16="http://schemas.microsoft.com/office/drawing/2014/main" id="{BF11757E-3399-5B79-98F0-EEAC3F626854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3931" t="8679" r="33445" b="13851"/>
          <a:stretch/>
        </p:blipFill>
        <p:spPr>
          <a:xfrm>
            <a:off x="229081" y="22907135"/>
            <a:ext cx="3390011" cy="4528163"/>
          </a:xfrm>
          <a:prstGeom prst="rect">
            <a:avLst/>
          </a:prstGeom>
        </p:spPr>
      </p:pic>
      <p:pic>
        <p:nvPicPr>
          <p:cNvPr id="1071" name="Resim 1070">
            <a:extLst>
              <a:ext uri="{FF2B5EF4-FFF2-40B4-BE49-F238E27FC236}">
                <a16:creationId xmlns:a16="http://schemas.microsoft.com/office/drawing/2014/main" id="{3DEB47D5-EF41-F8DB-5E61-5C66EEBA38F5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33931" t="12505" r="33815" b="10467"/>
          <a:stretch/>
        </p:blipFill>
        <p:spPr>
          <a:xfrm>
            <a:off x="229081" y="27483929"/>
            <a:ext cx="3345797" cy="4494540"/>
          </a:xfrm>
          <a:prstGeom prst="rect">
            <a:avLst/>
          </a:prstGeom>
        </p:spPr>
      </p:pic>
      <p:pic>
        <p:nvPicPr>
          <p:cNvPr id="1075" name="Resim 1074">
            <a:extLst>
              <a:ext uri="{FF2B5EF4-FFF2-40B4-BE49-F238E27FC236}">
                <a16:creationId xmlns:a16="http://schemas.microsoft.com/office/drawing/2014/main" id="{CDD892D2-D862-A3F9-64A2-00ADA7407538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33931" t="12281" r="33814" b="11863"/>
          <a:stretch/>
        </p:blipFill>
        <p:spPr>
          <a:xfrm>
            <a:off x="3574878" y="27409732"/>
            <a:ext cx="3453569" cy="4568737"/>
          </a:xfrm>
          <a:prstGeom prst="rect">
            <a:avLst/>
          </a:prstGeom>
        </p:spPr>
      </p:pic>
      <p:pic>
        <p:nvPicPr>
          <p:cNvPr id="1079" name="Resim 1078">
            <a:extLst>
              <a:ext uri="{FF2B5EF4-FFF2-40B4-BE49-F238E27FC236}">
                <a16:creationId xmlns:a16="http://schemas.microsoft.com/office/drawing/2014/main" id="{D0145150-2EC7-E631-31DA-6A6B6704DEE1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33931" t="13590" r="33815" b="9586"/>
          <a:stretch/>
        </p:blipFill>
        <p:spPr>
          <a:xfrm>
            <a:off x="7219356" y="27517552"/>
            <a:ext cx="3345797" cy="4482579"/>
          </a:xfrm>
          <a:prstGeom prst="rect">
            <a:avLst/>
          </a:prstGeom>
        </p:spPr>
      </p:pic>
      <p:pic>
        <p:nvPicPr>
          <p:cNvPr id="1081" name="Resim 1080">
            <a:extLst>
              <a:ext uri="{FF2B5EF4-FFF2-40B4-BE49-F238E27FC236}">
                <a16:creationId xmlns:a16="http://schemas.microsoft.com/office/drawing/2014/main" id="{4534E12E-D740-36E6-FA0C-8A3EE758E29C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4320" t="12281" r="10897" b="24065"/>
          <a:stretch/>
        </p:blipFill>
        <p:spPr>
          <a:xfrm>
            <a:off x="10813226" y="29421314"/>
            <a:ext cx="5386009" cy="2578817"/>
          </a:xfrm>
          <a:prstGeom prst="rect">
            <a:avLst/>
          </a:prstGeom>
        </p:spPr>
      </p:pic>
      <p:pic>
        <p:nvPicPr>
          <p:cNvPr id="1091" name="Resim 1090">
            <a:extLst>
              <a:ext uri="{FF2B5EF4-FFF2-40B4-BE49-F238E27FC236}">
                <a16:creationId xmlns:a16="http://schemas.microsoft.com/office/drawing/2014/main" id="{3A9C607E-4732-FBBE-B003-47379DBDB523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19227" t="12505" r="11758" b="11878"/>
          <a:stretch/>
        </p:blipFill>
        <p:spPr>
          <a:xfrm>
            <a:off x="374029" y="15984707"/>
            <a:ext cx="9991836" cy="6158083"/>
          </a:xfrm>
          <a:prstGeom prst="rect">
            <a:avLst/>
          </a:prstGeom>
        </p:spPr>
      </p:pic>
      <p:pic>
        <p:nvPicPr>
          <p:cNvPr id="1095" name="Resim 1094">
            <a:extLst>
              <a:ext uri="{FF2B5EF4-FFF2-40B4-BE49-F238E27FC236}">
                <a16:creationId xmlns:a16="http://schemas.microsoft.com/office/drawing/2014/main" id="{1DA00602-0639-9EEA-B5CF-33FE01169DAB}"/>
              </a:ext>
            </a:extLst>
          </p:cNvPr>
          <p:cNvPicPr>
            <a:picLocks noChangeAspect="1"/>
          </p:cNvPicPr>
          <p:nvPr/>
        </p:nvPicPr>
        <p:blipFill rotWithShape="1">
          <a:blip r:embed="rId16"/>
          <a:srcRect r="2481" b="15495"/>
          <a:stretch/>
        </p:blipFill>
        <p:spPr>
          <a:xfrm>
            <a:off x="228735" y="11491318"/>
            <a:ext cx="10178000" cy="3841759"/>
          </a:xfrm>
          <a:prstGeom prst="rect">
            <a:avLst/>
          </a:prstGeom>
        </p:spPr>
      </p:pic>
      <p:graphicFrame>
        <p:nvGraphicFramePr>
          <p:cNvPr id="1110" name="Diyagram 1109">
            <a:extLst>
              <a:ext uri="{FF2B5EF4-FFF2-40B4-BE49-F238E27FC236}">
                <a16:creationId xmlns:a16="http://schemas.microsoft.com/office/drawing/2014/main" id="{C431DD6F-6B57-DFA5-78E4-ADFDA66C1E8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67616154"/>
              </p:ext>
            </p:extLst>
          </p:nvPr>
        </p:nvGraphicFramePr>
        <p:xfrm>
          <a:off x="8892254" y="18222399"/>
          <a:ext cx="10178000" cy="44075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pSp>
        <p:nvGrpSpPr>
          <p:cNvPr id="1117" name="Grup 1116">
            <a:extLst>
              <a:ext uri="{FF2B5EF4-FFF2-40B4-BE49-F238E27FC236}">
                <a16:creationId xmlns:a16="http://schemas.microsoft.com/office/drawing/2014/main" id="{B74C66A8-5025-9CF8-1F93-AB79BEEDF7BB}"/>
              </a:ext>
            </a:extLst>
          </p:cNvPr>
          <p:cNvGrpSpPr/>
          <p:nvPr/>
        </p:nvGrpSpPr>
        <p:grpSpPr>
          <a:xfrm>
            <a:off x="10719798" y="21675359"/>
            <a:ext cx="8228625" cy="4197209"/>
            <a:chOff x="0" y="820583"/>
            <a:chExt cx="10766469" cy="6459881"/>
          </a:xfrm>
          <a:solidFill>
            <a:srgbClr val="C5E2FF"/>
          </a:solidFill>
        </p:grpSpPr>
        <p:sp>
          <p:nvSpPr>
            <p:cNvPr id="1118" name="Dikdörtgen: Köşeleri Yuvarlatılmış 1117">
              <a:extLst>
                <a:ext uri="{FF2B5EF4-FFF2-40B4-BE49-F238E27FC236}">
                  <a16:creationId xmlns:a16="http://schemas.microsoft.com/office/drawing/2014/main" id="{B598E536-2BBB-AD0B-BBEF-0E808D6CA03F}"/>
                </a:ext>
              </a:extLst>
            </p:cNvPr>
            <p:cNvSpPr/>
            <p:nvPr/>
          </p:nvSpPr>
          <p:spPr>
            <a:xfrm>
              <a:off x="0" y="820583"/>
              <a:ext cx="10766469" cy="6459881"/>
            </a:xfrm>
            <a:prstGeom prst="roundRect">
              <a:avLst>
                <a:gd name="adj" fmla="val 10000"/>
              </a:avLst>
            </a:prstGeom>
            <a:grpFill/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119" name="Dikdörtgen: Köşeleri Yuvarlatılmış 4">
              <a:extLst>
                <a:ext uri="{FF2B5EF4-FFF2-40B4-BE49-F238E27FC236}">
                  <a16:creationId xmlns:a16="http://schemas.microsoft.com/office/drawing/2014/main" id="{DAAACEC5-5C57-EB7B-14B4-DF066BE773D3}"/>
                </a:ext>
              </a:extLst>
            </p:cNvPr>
            <p:cNvSpPr txBox="1"/>
            <p:nvPr/>
          </p:nvSpPr>
          <p:spPr>
            <a:xfrm>
              <a:off x="189203" y="1009786"/>
              <a:ext cx="10388063" cy="6081475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52400" tIns="152400" rIns="152400" bIns="152400" numCol="1" spcCol="1270" anchor="ctr" anchorCtr="0">
              <a:noAutofit/>
            </a:bodyPr>
            <a:lstStyle/>
            <a:p>
              <a:pPr marL="0" lvl="0" indent="0" algn="l" defTabSz="1778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 yaklaşım, insan el gücünün azaltılmasına katkıda bulunurken tarım sektöründe sürdürülebilirlik ve verimlilik hedeflerine ulaşmada önemli bir araç olabilir.</a:t>
              </a:r>
              <a:endParaRPr lang="tr-TR" sz="3200" kern="1200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23" name="Grup 1122">
            <a:extLst>
              <a:ext uri="{FF2B5EF4-FFF2-40B4-BE49-F238E27FC236}">
                <a16:creationId xmlns:a16="http://schemas.microsoft.com/office/drawing/2014/main" id="{DCBE88B5-9256-6E6A-8A34-5E0C6F0BE7C8}"/>
              </a:ext>
            </a:extLst>
          </p:cNvPr>
          <p:cNvGrpSpPr/>
          <p:nvPr/>
        </p:nvGrpSpPr>
        <p:grpSpPr>
          <a:xfrm>
            <a:off x="16589956" y="27802922"/>
            <a:ext cx="8228625" cy="4197209"/>
            <a:chOff x="1471921" y="1543129"/>
            <a:chExt cx="10878918" cy="4873803"/>
          </a:xfrm>
          <a:solidFill>
            <a:srgbClr val="69B4FF"/>
          </a:solidFill>
        </p:grpSpPr>
        <p:sp>
          <p:nvSpPr>
            <p:cNvPr id="1124" name="Dikdörtgen: Köşeleri Yuvarlatılmış 1123">
              <a:extLst>
                <a:ext uri="{FF2B5EF4-FFF2-40B4-BE49-F238E27FC236}">
                  <a16:creationId xmlns:a16="http://schemas.microsoft.com/office/drawing/2014/main" id="{7A93BE7C-4CF9-E91F-3341-3233F90A1B5B}"/>
                </a:ext>
              </a:extLst>
            </p:cNvPr>
            <p:cNvSpPr/>
            <p:nvPr/>
          </p:nvSpPr>
          <p:spPr>
            <a:xfrm>
              <a:off x="1471921" y="1543129"/>
              <a:ext cx="10878918" cy="4873803"/>
            </a:xfrm>
            <a:prstGeom prst="roundRect">
              <a:avLst>
                <a:gd name="adj" fmla="val 10000"/>
              </a:avLst>
            </a:prstGeom>
            <a:solidFill>
              <a:srgbClr val="CCCC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125" name="Dikdörtgen: Köşeleri Yuvarlatılmış 4">
              <a:extLst>
                <a:ext uri="{FF2B5EF4-FFF2-40B4-BE49-F238E27FC236}">
                  <a16:creationId xmlns:a16="http://schemas.microsoft.com/office/drawing/2014/main" id="{6D6D3239-BDEB-09F6-6AEF-545EF1B94E26}"/>
                </a:ext>
              </a:extLst>
            </p:cNvPr>
            <p:cNvSpPr txBox="1"/>
            <p:nvPr/>
          </p:nvSpPr>
          <p:spPr>
            <a:xfrm>
              <a:off x="1634088" y="1543129"/>
              <a:ext cx="10076735" cy="4711638"/>
            </a:xfrm>
            <a:prstGeom prst="rect">
              <a:avLst/>
            </a:prstGeom>
            <a:solidFill>
              <a:srgbClr val="CCCCFF"/>
            </a:solidFill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b="0" i="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Bu yöntem, geleneksel yöntemlere kıyasla daha az hata ile daha yüksek performans sunmaktadır. Oluşturulan veri seti, farklı çimlenme oranlarına sahip tohumları ayırt etmekte ve %90 ve üzeri çimlenme oranına sahip tohumları seçmekte kullanılabilmektedir.</a:t>
              </a:r>
              <a:endParaRPr lang="tr-TR" sz="3200" kern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28" name="Grup 1127">
            <a:extLst>
              <a:ext uri="{FF2B5EF4-FFF2-40B4-BE49-F238E27FC236}">
                <a16:creationId xmlns:a16="http://schemas.microsoft.com/office/drawing/2014/main" id="{FA6B967D-4DC8-A2BF-2BF2-55D1F4569162}"/>
              </a:ext>
            </a:extLst>
          </p:cNvPr>
          <p:cNvGrpSpPr/>
          <p:nvPr/>
        </p:nvGrpSpPr>
        <p:grpSpPr>
          <a:xfrm>
            <a:off x="10664975" y="10474342"/>
            <a:ext cx="8505101" cy="4711516"/>
            <a:chOff x="7918" y="0"/>
            <a:chExt cx="8100185" cy="4711516"/>
          </a:xfrm>
        </p:grpSpPr>
        <p:sp>
          <p:nvSpPr>
            <p:cNvPr id="1129" name="Dikdörtgen: Köşeleri Yuvarlatılmış 1128">
              <a:extLst>
                <a:ext uri="{FF2B5EF4-FFF2-40B4-BE49-F238E27FC236}">
                  <a16:creationId xmlns:a16="http://schemas.microsoft.com/office/drawing/2014/main" id="{E95271D8-640E-9A8B-848D-FB8B03D9478F}"/>
                </a:ext>
              </a:extLst>
            </p:cNvPr>
            <p:cNvSpPr/>
            <p:nvPr/>
          </p:nvSpPr>
          <p:spPr>
            <a:xfrm>
              <a:off x="7918" y="0"/>
              <a:ext cx="8100185" cy="4711516"/>
            </a:xfrm>
            <a:prstGeom prst="roundRect">
              <a:avLst>
                <a:gd name="adj" fmla="val 10000"/>
              </a:avLst>
            </a:prstGeom>
            <a:solidFill>
              <a:srgbClr val="C5E2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130" name="Dikdörtgen: Köşeleri Yuvarlatılmış 4">
              <a:extLst>
                <a:ext uri="{FF2B5EF4-FFF2-40B4-BE49-F238E27FC236}">
                  <a16:creationId xmlns:a16="http://schemas.microsoft.com/office/drawing/2014/main" id="{988D7C10-591E-7205-1C5D-1210BC09A377}"/>
                </a:ext>
              </a:extLst>
            </p:cNvPr>
            <p:cNvSpPr txBox="1"/>
            <p:nvPr/>
          </p:nvSpPr>
          <p:spPr>
            <a:xfrm>
              <a:off x="145914" y="137996"/>
              <a:ext cx="7824193" cy="4435524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tr-TR" sz="3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Çalı</a:t>
              </a:r>
              <a:r>
                <a:rPr lang="tr-TR" sz="3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şma, geleneksel tohum değerlendirme yöntemlerinin zaman alıcı ve hata yapmaya açık olduğunu belirterek, tohum çimlenme oranlarını tespit eden ve yüksek verimli çimlenme deneyleri için tahminler sunan bir makine öğrenimi yaklaşımı öneriyor.</a:t>
              </a:r>
            </a:p>
          </p:txBody>
        </p:sp>
      </p:grpSp>
      <p:pic>
        <p:nvPicPr>
          <p:cNvPr id="1140" name="Picture 38" descr="Tohum sayma makinesi - Vikipedi">
            <a:extLst>
              <a:ext uri="{FF2B5EF4-FFF2-40B4-BE49-F238E27FC236}">
                <a16:creationId xmlns:a16="http://schemas.microsoft.com/office/drawing/2014/main" id="{22B8D0A8-CCD7-0B7B-4E36-2F996B987F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96" t="10592" r="17331"/>
          <a:stretch/>
        </p:blipFill>
        <p:spPr bwMode="auto">
          <a:xfrm>
            <a:off x="19524551" y="21122914"/>
            <a:ext cx="4540541" cy="6518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44" name="Picture 40" descr="young tomato seedlings germinating in the greenhouse - germinating seed stock pictures, royalty-free photos &amp; images">
            <a:extLst>
              <a:ext uri="{FF2B5EF4-FFF2-40B4-BE49-F238E27FC236}">
                <a16:creationId xmlns:a16="http://schemas.microsoft.com/office/drawing/2014/main" id="{87CD01F7-F620-0D33-9220-D0715FE686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4551" y="11644689"/>
            <a:ext cx="5565912" cy="3710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45" name="Grup 1144">
            <a:extLst>
              <a:ext uri="{FF2B5EF4-FFF2-40B4-BE49-F238E27FC236}">
                <a16:creationId xmlns:a16="http://schemas.microsoft.com/office/drawing/2014/main" id="{D8826FDB-76F9-1763-6105-F2D9647DCAE9}"/>
              </a:ext>
            </a:extLst>
          </p:cNvPr>
          <p:cNvGrpSpPr/>
          <p:nvPr/>
        </p:nvGrpSpPr>
        <p:grpSpPr>
          <a:xfrm>
            <a:off x="16454230" y="16351873"/>
            <a:ext cx="8529564" cy="4407502"/>
            <a:chOff x="1913466" y="0"/>
            <a:chExt cx="8056819" cy="4407502"/>
          </a:xfrm>
        </p:grpSpPr>
        <p:sp>
          <p:nvSpPr>
            <p:cNvPr id="1146" name="Dikdörtgen: Köşeleri Yuvarlatılmış 1145">
              <a:extLst>
                <a:ext uri="{FF2B5EF4-FFF2-40B4-BE49-F238E27FC236}">
                  <a16:creationId xmlns:a16="http://schemas.microsoft.com/office/drawing/2014/main" id="{15AF3550-962F-B7B0-A0B1-64FEEA790E07}"/>
                </a:ext>
              </a:extLst>
            </p:cNvPr>
            <p:cNvSpPr/>
            <p:nvPr/>
          </p:nvSpPr>
          <p:spPr>
            <a:xfrm>
              <a:off x="1913466" y="0"/>
              <a:ext cx="8056819" cy="4407502"/>
            </a:xfrm>
            <a:prstGeom prst="roundRect">
              <a:avLst>
                <a:gd name="adj" fmla="val 10000"/>
              </a:avLst>
            </a:prstGeom>
            <a:solidFill>
              <a:srgbClr val="CCCCFF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tr-TR"/>
            </a:p>
          </p:txBody>
        </p:sp>
        <p:sp>
          <p:nvSpPr>
            <p:cNvPr id="1147" name="Dikdörtgen: Köşeleri Yuvarlatılmış 4">
              <a:extLst>
                <a:ext uri="{FF2B5EF4-FFF2-40B4-BE49-F238E27FC236}">
                  <a16:creationId xmlns:a16="http://schemas.microsoft.com/office/drawing/2014/main" id="{2CCAE7A2-7BC6-F9A2-B1AF-4CEEF14D6774}"/>
                </a:ext>
              </a:extLst>
            </p:cNvPr>
            <p:cNvSpPr txBox="1"/>
            <p:nvPr/>
          </p:nvSpPr>
          <p:spPr>
            <a:xfrm>
              <a:off x="2042557" y="129091"/>
              <a:ext cx="7798637" cy="4149320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121920" tIns="121920" rIns="121920" bIns="121920" numCol="1" spcCol="1270" anchor="ctr" anchorCtr="0">
              <a:noAutofit/>
            </a:bodyPr>
            <a:lstStyle/>
            <a:p>
              <a:pPr marL="0" lvl="0" indent="0" algn="l" defTabSz="14224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tr-TR" sz="3200" kern="1200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Makine öğrenimi algoritmaları kullanılarak tohum çimlenme oranlarının hızlı ve doğru bir şekilde değerlendirilmesi sağlanmaktadır. Girişimiz, tohum görüntülerinin ve örnek tohum veri kümelerinin girişi ile başlar ve istenmeyen tohumları ayıklar.</a:t>
              </a:r>
              <a:endParaRPr lang="tr-TR" sz="3200" kern="12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1150" name="Picture 42" descr="Fig 1">
            <a:extLst>
              <a:ext uri="{FF2B5EF4-FFF2-40B4-BE49-F238E27FC236}">
                <a16:creationId xmlns:a16="http://schemas.microsoft.com/office/drawing/2014/main" id="{8F506EEC-82A5-1033-ED7D-768A56D5B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57"/>
          <a:stretch/>
        </p:blipFill>
        <p:spPr bwMode="auto">
          <a:xfrm>
            <a:off x="10502531" y="16831254"/>
            <a:ext cx="5713740" cy="359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326276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eması">
  <a:themeElements>
    <a:clrScheme name="Gri Tonlamalı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 Teması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eması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559</TotalTime>
  <Words>156</Words>
  <Application>Microsoft Office PowerPoint</Application>
  <PresentationFormat>Özel</PresentationFormat>
  <Paragraphs>10</Paragraphs>
  <Slides>1</Slides>
  <Notes>0</Notes>
  <HiddenSlides>0</HiddenSlides>
  <MMClips>0</MMClips>
  <ScaleCrop>false</ScaleCrop>
  <HeadingPairs>
    <vt:vector size="6" baseType="variant">
      <vt:variant>
        <vt:lpstr>Kullanılan Yazı Tipleri</vt:lpstr>
      </vt:variant>
      <vt:variant>
        <vt:i4>4</vt:i4>
      </vt:variant>
      <vt:variant>
        <vt:lpstr>Tema</vt:lpstr>
      </vt:variant>
      <vt:variant>
        <vt:i4>1</vt:i4>
      </vt:variant>
      <vt:variant>
        <vt:lpstr>Slayt Başlıkları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Teması</vt:lpstr>
      <vt:lpstr>PowerPoint Sunusu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Sunusu</dc:title>
  <dc:creator>ali Karaatlı</dc:creator>
  <cp:lastModifiedBy>l r p</cp:lastModifiedBy>
  <cp:revision>7</cp:revision>
  <dcterms:created xsi:type="dcterms:W3CDTF">2022-05-09T14:55:49Z</dcterms:created>
  <dcterms:modified xsi:type="dcterms:W3CDTF">2024-04-27T01:00:50Z</dcterms:modified>
</cp:coreProperties>
</file>